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6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>
        <p:scale>
          <a:sx n="81" d="100"/>
          <a:sy n="81" d="100"/>
        </p:scale>
        <p:origin x="1426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245809"/>
            <a:ext cx="7372350" cy="1798290"/>
          </a:xfrm>
        </p:spPr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lang="en-US" sz="4200" dirty="0"/>
              <a:t>Investigating Washington Dams and Aquatic Inventory &amp; Monitoring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947050"/>
            <a:ext cx="6858000" cy="572583"/>
          </a:xfrm>
        </p:spPr>
        <p:txBody>
          <a:bodyPr>
            <a:normAutofit/>
          </a:bodyPr>
          <a:lstStyle/>
          <a:p>
            <a:pPr marL="0" lvl="0" indent="0" algn="l">
              <a:lnSpc>
                <a:spcPct val="90000"/>
              </a:lnSpc>
              <a:buNone/>
            </a:pPr>
            <a:br>
              <a:rPr lang="en-US" sz="1100"/>
            </a:br>
            <a:br>
              <a:rPr lang="en-US" sz="1100"/>
            </a:br>
            <a:r>
              <a:rPr lang="en-US" sz="1100"/>
              <a:t>Jackie Van Der Hout, Andrew Friedman-Herring, &amp; Catherine Otero</a:t>
            </a:r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440464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3379" y="0"/>
            <a:ext cx="532062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12290" y="4682920"/>
            <a:ext cx="3392097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24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00107" y="4682920"/>
            <a:ext cx="4443893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5335901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07831" y="5990747"/>
            <a:ext cx="3007519" cy="365125"/>
          </a:xfrm>
        </p:spPr>
        <p:txBody>
          <a:bodyPr>
            <a:normAutofit/>
          </a:bodyPr>
          <a:lstStyle/>
          <a:p>
            <a:pPr marL="0" lvl="0" indent="0" algn="r">
              <a:spcAft>
                <a:spcPts val="600"/>
              </a:spcAft>
              <a:buNone/>
            </a:pPr>
            <a:r>
              <a:rPr lang="en-US">
                <a:solidFill>
                  <a:srgbClr val="FFFFFF">
                    <a:alpha val="80000"/>
                  </a:srgbClr>
                </a:solidFill>
              </a:rPr>
              <a:t>4/11/2022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B0448-C922-4B97-8C96-03A6C95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Water Quality Correlation Plot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ED2D6D-8E8B-4724-803F-A9ABD2931E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558" t="8799" r="32031" b="17469"/>
          <a:stretch/>
        </p:blipFill>
        <p:spPr>
          <a:xfrm>
            <a:off x="1960775" y="914731"/>
            <a:ext cx="5029200" cy="5895155"/>
          </a:xfrm>
        </p:spPr>
      </p:pic>
    </p:spTree>
    <p:extLst>
      <p:ext uri="{BB962C8B-B14F-4D97-AF65-F5344CB8AC3E}">
        <p14:creationId xmlns:p14="http://schemas.microsoft.com/office/powerpoint/2010/main" val="2104693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20C79-C545-4A75-BB1C-0665C1C80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Biodiversity and Riparian Habitat Quality Correlation Plot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6BC5E3-F8A5-4987-BA92-BECA7BDF32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628" t="13590" r="30653" b="19342"/>
          <a:stretch/>
        </p:blipFill>
        <p:spPr>
          <a:xfrm>
            <a:off x="1291471" y="1093508"/>
            <a:ext cx="5872900" cy="5800839"/>
          </a:xfrm>
        </p:spPr>
      </p:pic>
    </p:spTree>
    <p:extLst>
      <p:ext uri="{BB962C8B-B14F-4D97-AF65-F5344CB8AC3E}">
        <p14:creationId xmlns:p14="http://schemas.microsoft.com/office/powerpoint/2010/main" val="781244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7FA95-DB1F-4C6A-B208-81A782954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Watershed Function and Instream Habitat Quality Correlation Plot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530862-776E-4B9E-B356-863154920F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784" t="23184" r="35961" b="19760"/>
          <a:stretch/>
        </p:blipFill>
        <p:spPr>
          <a:xfrm>
            <a:off x="1640263" y="1417638"/>
            <a:ext cx="5580669" cy="5440362"/>
          </a:xfrm>
        </p:spPr>
      </p:pic>
    </p:spTree>
    <p:extLst>
      <p:ext uri="{BB962C8B-B14F-4D97-AF65-F5344CB8AC3E}">
        <p14:creationId xmlns:p14="http://schemas.microsoft.com/office/powerpoint/2010/main" val="744097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7">
            <a:extLst>
              <a:ext uri="{FF2B5EF4-FFF2-40B4-BE49-F238E27FC236}">
                <a16:creationId xmlns:a16="http://schemas.microsoft.com/office/drawing/2014/main" id="{9264D464-898B-4908-88FD-33A83D6ED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356447" cy="1146176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b="1">
                <a:solidFill>
                  <a:schemeClr val="bg1"/>
                </a:solidFill>
              </a:rPr>
              <a:t>Next Steps</a:t>
            </a:r>
          </a:p>
        </p:txBody>
      </p:sp>
      <p:sp>
        <p:nvSpPr>
          <p:cNvPr id="16" name="Freeform: Shape 9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50502" y="2"/>
            <a:ext cx="893498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6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Freeform: Shape 11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806499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55811"/>
            <a:ext cx="5486400" cy="4121152"/>
          </a:xfrm>
        </p:spPr>
        <p:txBody>
          <a:bodyPr>
            <a:normAutofit/>
          </a:bodyPr>
          <a:lstStyle/>
          <a:p>
            <a:pPr lvl="1"/>
            <a:r>
              <a:rPr lang="en-US" sz="2100"/>
              <a:t>Running an AIC</a:t>
            </a:r>
          </a:p>
          <a:p>
            <a:pPr lvl="1"/>
            <a:r>
              <a:rPr lang="en-US" sz="2100"/>
              <a:t>Running regression</a:t>
            </a:r>
          </a:p>
          <a:p>
            <a:pPr lvl="1"/>
            <a:r>
              <a:rPr lang="en-US" sz="2100"/>
              <a:t>Calculating flowline distances with NHDtoolsplus</a:t>
            </a:r>
          </a:p>
          <a:p>
            <a:pPr lvl="1"/>
            <a:r>
              <a:rPr lang="en-US" sz="2100"/>
              <a:t>Comparing on AIM variables between sample site catchments on the basis of # of dams, dams / square mile, and flowline distance to dams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2989" y="1690688"/>
            <a:ext cx="2751011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22" y="365760"/>
            <a:ext cx="7025402" cy="118872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b="1"/>
              <a:t>Research Questions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23075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9144000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728740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0022" y="2176272"/>
            <a:ext cx="7025403" cy="4041648"/>
          </a:xfrm>
        </p:spPr>
        <p:txBody>
          <a:bodyPr anchor="t">
            <a:normAutofit/>
          </a:bodyPr>
          <a:lstStyle/>
          <a:p>
            <a:pPr lvl="1"/>
            <a:r>
              <a:rPr lang="en-US" sz="2100"/>
              <a:t>How many dams are upstream of the gage sites?</a:t>
            </a:r>
          </a:p>
          <a:p>
            <a:pPr lvl="1"/>
            <a:r>
              <a:rPr lang="en-US" sz="2100"/>
              <a:t>How do the variables measured at each gage site correlate?</a:t>
            </a:r>
          </a:p>
          <a:p>
            <a:pPr lvl="1"/>
            <a:r>
              <a:rPr lang="en-US" sz="2100"/>
              <a:t>How do the number of dams correlate with the AIM variables?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lang="en-US" sz="2100" b="1" i="1"/>
              <a:t>Why ask?</a:t>
            </a:r>
          </a:p>
          <a:p>
            <a:pPr lvl="1"/>
            <a:r>
              <a:rPr lang="en-US" sz="2100"/>
              <a:t>See the extent of the damming in Washington</a:t>
            </a:r>
          </a:p>
          <a:p>
            <a:pPr lvl="1"/>
            <a:r>
              <a:rPr lang="en-US" sz="2100"/>
              <a:t>See the impact of dams on AIM variables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22" y="365760"/>
            <a:ext cx="7025402" cy="118872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b="1" dirty="0"/>
              <a:t>Data Used</a:t>
            </a:r>
            <a:endParaRPr b="1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23075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9144000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728740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0022" y="2176272"/>
            <a:ext cx="7025403" cy="4041648"/>
          </a:xfrm>
        </p:spPr>
        <p:txBody>
          <a:bodyPr anchor="t">
            <a:normAutofit/>
          </a:bodyPr>
          <a:lstStyle/>
          <a:p>
            <a:pPr lvl="1"/>
            <a:r>
              <a:rPr lang="en-US" sz="2100"/>
              <a:t>BLM Assessment, Inventory, and Monitoring (AIM) Data</a:t>
            </a:r>
          </a:p>
          <a:p>
            <a:pPr lvl="1"/>
            <a:r>
              <a:rPr lang="en-US" sz="2100"/>
              <a:t>Washington State Department of Ecology Inventory of Statewide Dams</a:t>
            </a:r>
          </a:p>
          <a:p>
            <a:pPr lvl="1"/>
            <a:r>
              <a:rPr lang="en-US" sz="2100"/>
              <a:t>National Hydrography Dataset of Flowlines and Catchments, developed by the US EPA and USGS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64D464-898B-4908-88FD-33A83D6ED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356447" cy="1146176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b="1">
                <a:solidFill>
                  <a:schemeClr val="bg1"/>
                </a:solidFill>
              </a:rPr>
              <a:t>Data Wrangling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50502" y="2"/>
            <a:ext cx="893498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806499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55811"/>
            <a:ext cx="5486400" cy="4121152"/>
          </a:xfrm>
        </p:spPr>
        <p:txBody>
          <a:bodyPr>
            <a:normAutofit/>
          </a:bodyPr>
          <a:lstStyle/>
          <a:p>
            <a:pPr lvl="1"/>
            <a:r>
              <a:rPr lang="en-US" sz="2100"/>
              <a:t>Data scraping publicly available geospatial data for AIM and dam data</a:t>
            </a:r>
          </a:p>
          <a:p>
            <a:pPr lvl="1"/>
            <a:r>
              <a:rPr lang="en-US" sz="2100"/>
              <a:t>Using NHDplustools package to extract hydro data from the NHD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2989" y="1690688"/>
            <a:ext cx="2751011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022" y="365760"/>
            <a:ext cx="7025402" cy="118872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b="1"/>
              <a:t>Analysis of the Data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23075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6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0"/>
            <a:ext cx="9144000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728740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0022" y="2176272"/>
            <a:ext cx="7025403" cy="4041648"/>
          </a:xfrm>
        </p:spPr>
        <p:txBody>
          <a:bodyPr anchor="t">
            <a:normAutofit/>
          </a:bodyPr>
          <a:lstStyle/>
          <a:p>
            <a:pPr lvl="1"/>
            <a:r>
              <a:rPr lang="en-US" sz="2100"/>
              <a:t>Analytical approaches</a:t>
            </a:r>
          </a:p>
          <a:p>
            <a:pPr lvl="1"/>
            <a:r>
              <a:rPr lang="en-US" sz="2100"/>
              <a:t>Correlations among and within variables</a:t>
            </a:r>
          </a:p>
          <a:p>
            <a:pPr lvl="1"/>
            <a:r>
              <a:rPr lang="en-US" sz="2100"/>
              <a:t>Geospatial tools to assess number of dams in catchments flowing into sample sites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399" y="643467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Results of the Analysis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797B3374-34BF-4147-B5C4-FD35FDDAF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48" y="1467837"/>
            <a:ext cx="8591044" cy="517610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34164-67CE-4780-B0BA-D98FE2966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801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Where are the AIM sample sites and their catchments?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27780F-B215-4E00-9F45-4C04170886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0131" b="9137"/>
          <a:stretch/>
        </p:blipFill>
        <p:spPr>
          <a:xfrm>
            <a:off x="-292229" y="1434123"/>
            <a:ext cx="8229600" cy="5901328"/>
          </a:xfrm>
        </p:spPr>
      </p:pic>
    </p:spTree>
    <p:extLst>
      <p:ext uri="{BB962C8B-B14F-4D97-AF65-F5344CB8AC3E}">
        <p14:creationId xmlns:p14="http://schemas.microsoft.com/office/powerpoint/2010/main" val="1117561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180A8-E161-49A1-8031-B601D5F88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2916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Where are all of dams in </a:t>
            </a:r>
            <a:br>
              <a:rPr lang="en-US" b="1" dirty="0"/>
            </a:br>
            <a:r>
              <a:rPr lang="en-US" b="1" dirty="0"/>
              <a:t>Washington State?</a:t>
            </a:r>
            <a:br>
              <a:rPr lang="en-US" b="1" dirty="0"/>
            </a:b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1BD20D8-41E5-4131-ACD7-9FA2A063EE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471"/>
          <a:stretch/>
        </p:blipFill>
        <p:spPr>
          <a:xfrm>
            <a:off x="806360" y="1417638"/>
            <a:ext cx="7531279" cy="6278440"/>
          </a:xfrm>
        </p:spPr>
      </p:pic>
    </p:spTree>
    <p:extLst>
      <p:ext uri="{BB962C8B-B14F-4D97-AF65-F5344CB8AC3E}">
        <p14:creationId xmlns:p14="http://schemas.microsoft.com/office/powerpoint/2010/main" val="1276188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38240-B30F-45A9-A53F-45AAF907E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Catchments, Dams, and Sample Sites</a:t>
            </a:r>
            <a:br>
              <a:rPr lang="en-US" b="1" dirty="0"/>
            </a:b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2B5D506-C55F-4D1E-BAB3-CE35AB50B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651" y="1115130"/>
            <a:ext cx="9968845" cy="6870296"/>
          </a:xfrm>
        </p:spPr>
      </p:pic>
    </p:spTree>
    <p:extLst>
      <p:ext uri="{BB962C8B-B14F-4D97-AF65-F5344CB8AC3E}">
        <p14:creationId xmlns:p14="http://schemas.microsoft.com/office/powerpoint/2010/main" val="2621989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255</Words>
  <Application>Microsoft Office PowerPoint</Application>
  <PresentationFormat>On-screen Show (4:3)</PresentationFormat>
  <Paragraphs>33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Investigating Washington Dams and Aquatic Inventory &amp; Monitoring Data</vt:lpstr>
      <vt:lpstr>Research Questions</vt:lpstr>
      <vt:lpstr>Data Used</vt:lpstr>
      <vt:lpstr>Data Wrangling</vt:lpstr>
      <vt:lpstr>Analysis of the Data</vt:lpstr>
      <vt:lpstr>Results of the Analysis</vt:lpstr>
      <vt:lpstr>Where are the AIM sample sites and their catchments? </vt:lpstr>
      <vt:lpstr>Where are all of dams in  Washington State? </vt:lpstr>
      <vt:lpstr>Catchments, Dams, and Sample Sites </vt:lpstr>
      <vt:lpstr>Water Quality Correlation Plot </vt:lpstr>
      <vt:lpstr>Biodiversity and Riparian Habitat Quality Correlation Plot </vt:lpstr>
      <vt:lpstr>Watershed Function and Instream Habitat Quality Correlation Plot 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Washington Dams and AIM Gage Sites</dc:title>
  <dc:creator>Jackie Van Der Hout, Andrew Friedman-Herring, &amp; Catherine Otero</dc:creator>
  <cp:keywords/>
  <cp:lastModifiedBy>Jackie Van Der Hout</cp:lastModifiedBy>
  <cp:revision>5</cp:revision>
  <dcterms:created xsi:type="dcterms:W3CDTF">2022-04-11T03:28:20Z</dcterms:created>
  <dcterms:modified xsi:type="dcterms:W3CDTF">2022-04-11T04:26:16Z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4/11/2022</vt:lpwstr>
  </property>
  <property fmtid="{D5CDD505-2E9C-101B-9397-08002B2CF9AE}" pid="3" name="editor_options">
    <vt:lpwstr/>
  </property>
  <property fmtid="{D5CDD505-2E9C-101B-9397-08002B2CF9AE}" pid="4" name="output">
    <vt:lpwstr>powerpoint_presentation</vt:lpwstr>
  </property>
</Properties>
</file>